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29"/>
  </p:notesMasterIdLst>
  <p:sldIdLst>
    <p:sldId id="2300" r:id="rId2"/>
    <p:sldId id="2388" r:id="rId3"/>
    <p:sldId id="2456" r:id="rId4"/>
    <p:sldId id="2457" r:id="rId5"/>
    <p:sldId id="2458" r:id="rId6"/>
    <p:sldId id="2459" r:id="rId7"/>
    <p:sldId id="2462" r:id="rId8"/>
    <p:sldId id="2460" r:id="rId9"/>
    <p:sldId id="2471" r:id="rId10"/>
    <p:sldId id="2461" r:id="rId11"/>
    <p:sldId id="2473" r:id="rId12"/>
    <p:sldId id="2474" r:id="rId13"/>
    <p:sldId id="2475" r:id="rId14"/>
    <p:sldId id="2477" r:id="rId15"/>
    <p:sldId id="2481" r:id="rId16"/>
    <p:sldId id="2482" r:id="rId17"/>
    <p:sldId id="2479" r:id="rId18"/>
    <p:sldId id="2480" r:id="rId19"/>
    <p:sldId id="2464" r:id="rId20"/>
    <p:sldId id="2478" r:id="rId21"/>
    <p:sldId id="2465" r:id="rId22"/>
    <p:sldId id="2469" r:id="rId23"/>
    <p:sldId id="2476" r:id="rId24"/>
    <p:sldId id="2484" r:id="rId25"/>
    <p:sldId id="2485" r:id="rId26"/>
    <p:sldId id="2483" r:id="rId27"/>
    <p:sldId id="2445" r:id="rId2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56" userDrawn="1">
          <p15:clr>
            <a:srgbClr val="A4A3A4"/>
          </p15:clr>
        </p15:guide>
        <p15:guide id="2" orient="horz" pos="8160" userDrawn="1">
          <p15:clr>
            <a:srgbClr val="A4A3A4"/>
          </p15:clr>
        </p15:guide>
        <p15:guide id="3" pos="14254" userDrawn="1">
          <p15:clr>
            <a:srgbClr val="A4A3A4"/>
          </p15:clr>
        </p15:guide>
        <p15:guide id="5" pos="1102" userDrawn="1">
          <p15:clr>
            <a:srgbClr val="A4A3A4"/>
          </p15:clr>
        </p15:guide>
        <p15:guide id="7" pos="767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93039"/>
    <a:srgbClr val="31A4D9"/>
    <a:srgbClr val="FF5F90"/>
    <a:srgbClr val="E0517B"/>
    <a:srgbClr val="374A6A"/>
    <a:srgbClr val="FFC737"/>
    <a:srgbClr val="494949"/>
    <a:srgbClr val="041B31"/>
    <a:srgbClr val="39BDF9"/>
    <a:srgbClr val="63D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8" autoAdjust="0"/>
    <p:restoredTop sz="99409" autoAdjust="0"/>
  </p:normalViewPr>
  <p:slideViewPr>
    <p:cSldViewPr snapToGrid="0" snapToObjects="1">
      <p:cViewPr varScale="1">
        <p:scale>
          <a:sx n="49" d="100"/>
          <a:sy n="49" d="100"/>
        </p:scale>
        <p:origin x="-168" y="-320"/>
      </p:cViewPr>
      <p:guideLst>
        <p:guide orient="horz" pos="456"/>
        <p:guide orient="horz" pos="8160"/>
        <p:guide pos="14254"/>
        <p:guide pos="1102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7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829522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2211127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586763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54535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829522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586763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211127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954535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14853744" y="4634559"/>
            <a:ext cx="6133018" cy="3455083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9529556" y="8011398"/>
            <a:ext cx="857450" cy="147147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12593421" y="6960146"/>
            <a:ext cx="3913692" cy="246739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75" name="Picture Placeholder 2"/>
          <p:cNvSpPr>
            <a:spLocks noGrp="1" noChangeAspect="1"/>
          </p:cNvSpPr>
          <p:nvPr>
            <p:ph type="pic" sz="quarter" idx="28"/>
          </p:nvPr>
        </p:nvSpPr>
        <p:spPr>
          <a:xfrm>
            <a:off x="20711552" y="6826055"/>
            <a:ext cx="1975566" cy="260148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014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10690548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7048552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4304691" y="3742461"/>
            <a:ext cx="3010509" cy="5334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12590551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328299" y="4478441"/>
            <a:ext cx="3425086" cy="60692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75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368650" y="4724528"/>
            <a:ext cx="8366760" cy="525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821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724264" y="4680486"/>
            <a:ext cx="6401043" cy="383904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739770" y="3907551"/>
            <a:ext cx="5601342" cy="74666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21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92000" y="5250171"/>
            <a:ext cx="10572304" cy="59551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727123" y="3643756"/>
            <a:ext cx="20811894" cy="497344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994676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969834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01313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59690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218066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276443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34820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393197" y="304093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01313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59690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8066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76443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334820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393197" y="6107297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101313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159690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218066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276443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5334820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8393197" y="9246575"/>
            <a:ext cx="2822817" cy="2822816"/>
          </a:xfrm>
          <a:noFill/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rgan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7944053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711273" y="1069071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475271" y="5276110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964865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944052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987289" y="9527832"/>
            <a:ext cx="2539497" cy="253788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9405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_the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306982" y="4722122"/>
            <a:ext cx="4665817" cy="466581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63107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57595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38901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8252670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743826" y="4523250"/>
            <a:ext cx="3461551" cy="375059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6027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846195" y="4469586"/>
            <a:ext cx="4739600" cy="63247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998782" y="3559176"/>
            <a:ext cx="6386437" cy="4533900"/>
          </a:xfrm>
        </p:spPr>
        <p:txBody>
          <a:bodyPr>
            <a:normAutofit/>
          </a:bodyPr>
          <a:lstStyle>
            <a:lvl1pPr marL="0" indent="0">
              <a:buNone/>
              <a:defRPr sz="3998" b="0" i="0">
                <a:solidFill>
                  <a:schemeClr val="tx2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613759" y="3559176"/>
            <a:ext cx="6430875" cy="4533900"/>
          </a:xfrm>
        </p:spPr>
        <p:txBody>
          <a:bodyPr>
            <a:normAutofit/>
          </a:bodyPr>
          <a:lstStyle>
            <a:lvl1pPr marL="0" indent="0">
              <a:buNone/>
              <a:defRPr sz="3998" b="0" i="0">
                <a:solidFill>
                  <a:schemeClr val="tx2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19587" y="3590935"/>
            <a:ext cx="6401441" cy="4502142"/>
          </a:xfrm>
        </p:spPr>
        <p:txBody>
          <a:bodyPr>
            <a:normAutofit/>
          </a:bodyPr>
          <a:lstStyle>
            <a:lvl1pPr marL="0" indent="0">
              <a:buNone/>
              <a:defRPr sz="3998" b="0" i="0">
                <a:solidFill>
                  <a:schemeClr val="tx2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995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43001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240967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446063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644029" y="3667381"/>
            <a:ext cx="4821842" cy="3657600"/>
          </a:xfrm>
        </p:spPr>
        <p:txBody>
          <a:bodyPr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829522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2211127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586763" y="7832165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54535" y="3204292"/>
            <a:ext cx="4626864" cy="4630586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399" b="0" i="0">
                <a:ln>
                  <a:noFill/>
                </a:ln>
                <a:solidFill>
                  <a:schemeClr val="tx1"/>
                </a:solidFill>
                <a:latin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4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22013287" y="743131"/>
            <a:ext cx="673466" cy="6734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Regular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37953" y="819459"/>
            <a:ext cx="624135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698266" y="12849033"/>
            <a:ext cx="2522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spc="150" dirty="0" smtClean="0">
                <a:solidFill>
                  <a:schemeClr val="bg1">
                    <a:lumMod val="7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UNC MJ School</a:t>
            </a:r>
            <a:endParaRPr lang="en-US" sz="2400" b="0" i="0" spc="150" dirty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4016" r:id="rId2"/>
    <p:sldLayoutId id="2147484012" r:id="rId3"/>
    <p:sldLayoutId id="2147484014" r:id="rId4"/>
    <p:sldLayoutId id="2147484015" r:id="rId5"/>
    <p:sldLayoutId id="2147484010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7" r:id="rId13"/>
    <p:sldLayoutId id="2147484025" r:id="rId14"/>
    <p:sldLayoutId id="2147484026" r:id="rId15"/>
    <p:sldLayoutId id="2147484028" r:id="rId16"/>
    <p:sldLayoutId id="2147484029" r:id="rId17"/>
    <p:sldLayoutId id="2147484030" r:id="rId18"/>
    <p:sldLayoutId id="2147484031" r:id="rId19"/>
    <p:sldLayoutId id="2147484032" r:id="rId20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5R1snVxGNVs" TargetMode="External"/><Relationship Id="rId3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5R1snVxGNVs" TargetMode="External"/><Relationship Id="rId3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29xnzxgCx6I" TargetMode="External"/><Relationship Id="rId3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29xnzxgCx6I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7Nz4c0DqW7k" TargetMode="Externa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0">
                <a:srgbClr val="293039">
                  <a:alpha val="84000"/>
                </a:srgbClr>
              </a:gs>
              <a:gs pos="100000">
                <a:srgbClr val="041B31">
                  <a:alpha val="68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Regular" charset="0"/>
            </a:endParaRPr>
          </a:p>
        </p:txBody>
      </p:sp>
      <p:sp>
        <p:nvSpPr>
          <p:cNvPr id="92" name="Rectangle 1"/>
          <p:cNvSpPr>
            <a:spLocks/>
          </p:cNvSpPr>
          <p:nvPr/>
        </p:nvSpPr>
        <p:spPr bwMode="auto">
          <a:xfrm>
            <a:off x="10506150" y="11398846"/>
            <a:ext cx="34081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000" spc="15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Presented by Steven King</a:t>
            </a:r>
            <a:endParaRPr lang="en-US" sz="3200" spc="150" dirty="0">
              <a:solidFill>
                <a:schemeClr val="bg1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55780" y="4152161"/>
            <a:ext cx="12866102" cy="4699379"/>
            <a:chOff x="5755780" y="4129859"/>
            <a:chExt cx="12866102" cy="4699379"/>
          </a:xfrm>
        </p:grpSpPr>
        <p:sp>
          <p:nvSpPr>
            <p:cNvPr id="91" name="Rectangle 1"/>
            <p:cNvSpPr>
              <a:spLocks/>
            </p:cNvSpPr>
            <p:nvPr/>
          </p:nvSpPr>
          <p:spPr bwMode="auto">
            <a:xfrm>
              <a:off x="5755780" y="4129859"/>
              <a:ext cx="12866102" cy="179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13600" b="1" spc="150" dirty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A</a:t>
              </a:r>
              <a:r>
                <a:rPr lang="en-US" sz="13600" b="1" spc="150" dirty="0" smtClean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R </a:t>
              </a:r>
              <a:r>
                <a:rPr lang="en-US" sz="13600" b="1" spc="150" dirty="0" smtClean="0">
                  <a:solidFill>
                    <a:schemeClr val="bg1"/>
                  </a:solidFill>
                  <a:latin typeface="Source Sans Pro"/>
                  <a:ea typeface="ＭＳ Ｐゴシック" charset="0"/>
                  <a:cs typeface="Source Sans Pro"/>
                  <a:sym typeface="Bebas Neue" charset="0"/>
                </a:rPr>
                <a:t>Storytelling</a:t>
              </a:r>
              <a:endParaRPr lang="en-US" sz="136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endParaRPr>
            </a:p>
          </p:txBody>
        </p:sp>
        <p:sp>
          <p:nvSpPr>
            <p:cNvPr id="8" name="Rectangle 1"/>
            <p:cNvSpPr>
              <a:spLocks/>
            </p:cNvSpPr>
            <p:nvPr/>
          </p:nvSpPr>
          <p:spPr bwMode="auto">
            <a:xfrm>
              <a:off x="10101991" y="8398351"/>
              <a:ext cx="423460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800" spc="150" dirty="0" smtClean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  <a:sym typeface="Bebas Neue" charset="0"/>
                </a:rPr>
                <a:t>History and Introduction</a:t>
              </a:r>
              <a:endParaRPr lang="en-US" sz="4000" spc="15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sp>
        <p:nvSpPr>
          <p:cNvPr id="11" name="Shape 2904"/>
          <p:cNvSpPr/>
          <p:nvPr/>
        </p:nvSpPr>
        <p:spPr>
          <a:xfrm>
            <a:off x="5100833" y="-4097864"/>
            <a:ext cx="14192280" cy="1419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>
              <a:alpha val="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4821" y="6797419"/>
            <a:ext cx="5704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1935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6-08-31 at 6.42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417" y="1915993"/>
            <a:ext cx="14534896" cy="73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4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4821" y="6797419"/>
            <a:ext cx="570493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1943, 1960</a:t>
            </a:r>
          </a:p>
          <a:p>
            <a:r>
              <a:rPr lang="en-US" sz="5400" dirty="0" smtClean="0">
                <a:solidFill>
                  <a:schemeClr val="bg1"/>
                </a:solidFill>
              </a:rPr>
              <a:t>Patent Applications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6-08-31 at 6.42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1" y="2707270"/>
            <a:ext cx="15120345" cy="66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0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4821" y="6797419"/>
            <a:ext cx="570493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Go </a:t>
            </a:r>
            <a:r>
              <a:rPr lang="en-US" sz="5400" dirty="0" err="1" smtClean="0">
                <a:solidFill>
                  <a:schemeClr val="bg1"/>
                </a:solidFill>
              </a:rPr>
              <a:t>Tarheels</a:t>
            </a:r>
            <a:r>
              <a:rPr lang="en-US" sz="5400" dirty="0" smtClean="0">
                <a:solidFill>
                  <a:schemeClr val="bg1"/>
                </a:solidFill>
              </a:rPr>
              <a:t>!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 smtClean="0">
                <a:solidFill>
                  <a:schemeClr val="bg1"/>
                </a:solidFill>
              </a:rPr>
              <a:t>Slide from 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6-08-31 at 6.42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1" y="2707270"/>
            <a:ext cx="15120345" cy="6674599"/>
          </a:xfrm>
          <a:prstGeom prst="rect">
            <a:avLst/>
          </a:prstGeom>
        </p:spPr>
      </p:pic>
      <p:pic>
        <p:nvPicPr>
          <p:cNvPr id="3" name="Picture 2" descr="Screen Shot 2016-08-31 at 6.43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0"/>
            <a:ext cx="15433288" cy="10443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04821" y="9381869"/>
            <a:ext cx="44377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Mark </a:t>
            </a:r>
            <a:r>
              <a:rPr lang="en-US" dirty="0" err="1" smtClean="0"/>
              <a:t>Billinghurst</a:t>
            </a:r>
            <a:endParaRPr lang="en-US" dirty="0" smtClean="0"/>
          </a:p>
          <a:p>
            <a:r>
              <a:rPr lang="en-US" dirty="0" smtClean="0"/>
              <a:t>University of Australia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4821" y="6797419"/>
            <a:ext cx="570493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Go </a:t>
            </a:r>
            <a:r>
              <a:rPr lang="en-US" sz="5400" dirty="0" err="1" smtClean="0">
                <a:solidFill>
                  <a:schemeClr val="bg1"/>
                </a:solidFill>
              </a:rPr>
              <a:t>Tarheels</a:t>
            </a:r>
            <a:r>
              <a:rPr lang="en-US" sz="5400" dirty="0" smtClean="0">
                <a:solidFill>
                  <a:schemeClr val="bg1"/>
                </a:solidFill>
              </a:rPr>
              <a:t>!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 smtClean="0">
                <a:solidFill>
                  <a:schemeClr val="bg1"/>
                </a:solidFill>
              </a:rPr>
              <a:t>UNC Research Continued in 80-90’s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6-08-31 at 6.44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804" y="0"/>
            <a:ext cx="14765902" cy="83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6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pic>
        <p:nvPicPr>
          <p:cNvPr id="3" name="Picture 2" descr="Screen_Shot_2011-08-18_at_10.09.30_AM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310991"/>
            <a:ext cx="9055100" cy="6680200"/>
          </a:xfrm>
          <a:prstGeom prst="rect">
            <a:avLst/>
          </a:prstGeom>
        </p:spPr>
      </p:pic>
      <p:pic>
        <p:nvPicPr>
          <p:cNvPr id="4" name="Picture 3" descr="amazon-ar-patent-2015-12-02-0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262" y="6991191"/>
            <a:ext cx="10165870" cy="58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4821" y="8267178"/>
            <a:ext cx="576010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5R1snVxGNVs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maxresdefaul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44" y="2176937"/>
            <a:ext cx="15204005" cy="85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0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4821" y="8267178"/>
            <a:ext cx="576010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5R1snVxGNVs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article-0-19B435A5000005DC-327_634x3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55400" cy="135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-396644"/>
            <a:ext cx="6204756" cy="959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</a:p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Pokémon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Go</a:t>
            </a:r>
          </a:p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r>
              <a:rPr lang="en-US" sz="20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https://</a:t>
            </a:r>
            <a:r>
              <a:rPr lang="en-US" sz="2000" b="1" spc="150" dirty="0" err="1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www.youtube.com</a:t>
            </a:r>
            <a:r>
              <a:rPr lang="en-US" sz="20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/</a:t>
            </a:r>
            <a:r>
              <a:rPr lang="en-US" sz="2000" b="1" spc="150" dirty="0" err="1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watch?time_continue</a:t>
            </a:r>
            <a:r>
              <a:rPr lang="en-US" sz="20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=23&amp;v=0gHp8PuXAIk</a:t>
            </a:r>
            <a:endParaRPr lang="en-US" sz="2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pic>
        <p:nvPicPr>
          <p:cNvPr id="2" name="Picture 1" descr="508800-pokemon-go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2798919"/>
            <a:ext cx="15498590" cy="873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-1037845"/>
            <a:ext cx="6204756" cy="1087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</a:p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15 million Daily Users</a:t>
            </a:r>
            <a:endParaRPr lang="en-US" sz="10000" b="1" spc="150" dirty="0" smtClean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r>
              <a:rPr lang="en-US" sz="20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https://</a:t>
            </a:r>
            <a:r>
              <a:rPr lang="en-US" sz="2000" b="1" spc="150" dirty="0" err="1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www.youtube.com</a:t>
            </a:r>
            <a:r>
              <a:rPr lang="en-US" sz="20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/</a:t>
            </a:r>
            <a:r>
              <a:rPr lang="en-US" sz="2000" b="1" spc="150" dirty="0" err="1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watch?time_continue</a:t>
            </a:r>
            <a:r>
              <a:rPr lang="en-US" sz="20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=23&amp;v=0gHp8PuXAIk</a:t>
            </a:r>
            <a:endParaRPr lang="en-US" sz="2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pic>
        <p:nvPicPr>
          <p:cNvPr id="2" name="Picture 1" descr="508800-pokemon-go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2798919"/>
            <a:ext cx="15498590" cy="873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-2699773"/>
            <a:ext cx="6204756" cy="1139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endParaRPr lang="en-US" sz="10000" b="1" spc="150" dirty="0" smtClean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endParaRPr lang="en-US" sz="10000" b="1" spc="150" dirty="0" smtClean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err="1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Hololens</a:t>
            </a:r>
            <a:endParaRPr lang="en-US" sz="10000" b="1" spc="150" dirty="0" smtClean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28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  <a:hlinkClick r:id="rId2"/>
              </a:rPr>
              <a:t>https://www.youtube.com/watch?v=</a:t>
            </a:r>
            <a:r>
              <a:rPr lang="en-US" sz="28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  <a:hlinkClick r:id="rId2"/>
              </a:rPr>
              <a:t>29xnzxgCx6I</a:t>
            </a:r>
            <a:endParaRPr lang="en-US" sz="2800" b="1" spc="150" dirty="0" smtClean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endParaRPr lang="en-US" sz="28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70101" y="1713720"/>
            <a:ext cx="1446052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</a:rPr>
              <a:t>The </a:t>
            </a:r>
            <a:r>
              <a:rPr lang="en-US" sz="6000" dirty="0">
                <a:solidFill>
                  <a:schemeClr val="accent2"/>
                </a:solidFill>
              </a:rPr>
              <a:t>computer-generated simulation of a three-dimensional image or environment that can be interacted with in a seemingly real or physical way by a person using special electronic equipment, such as a helmet with a screen inside or gloves fitted with sensors</a:t>
            </a:r>
            <a:r>
              <a:rPr lang="en-US" sz="6000" dirty="0" smtClean="0">
                <a:solidFill>
                  <a:schemeClr val="accent2"/>
                </a:solidFill>
              </a:rPr>
              <a:t>.</a:t>
            </a:r>
          </a:p>
          <a:p>
            <a:endParaRPr lang="en-US" sz="6000" dirty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4f10562a-d446-40c7-a0d0-3ea5f5cda53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1713719"/>
            <a:ext cx="15433288" cy="868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-227302"/>
            <a:ext cx="6204756" cy="645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The Future is from the Past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pic>
        <p:nvPicPr>
          <p:cNvPr id="2" name="Picture 1" descr="The_Mario_Bros.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055" y="0"/>
            <a:ext cx="10474523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2890" y="13069669"/>
            <a:ext cx="1059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</a:rPr>
              <a:t>Google Image Search for </a:t>
            </a:r>
            <a:r>
              <a:rPr lang="en-US" dirty="0" smtClean="0">
                <a:solidFill>
                  <a:schemeClr val="accent2"/>
                </a:solidFill>
              </a:rPr>
              <a:t>Augmented Reality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 descr="Screen Shot 2016-09-07 at 8.10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" y="-51832"/>
            <a:ext cx="24377650" cy="132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4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-2699773"/>
            <a:ext cx="6204756" cy="1139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endParaRPr lang="en-US" sz="10000" b="1" spc="150" dirty="0" smtClean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endParaRPr lang="en-US" sz="10000" b="1" spc="150" dirty="0" smtClean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err="1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Hololens</a:t>
            </a:r>
            <a:endParaRPr lang="en-US" sz="10000" b="1" spc="150" dirty="0" smtClean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2800" b="1" spc="150" dirty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  <a:hlinkClick r:id="rId2"/>
              </a:rPr>
              <a:t>https://www.youtube.com/watch?v=</a:t>
            </a:r>
            <a:r>
              <a:rPr lang="en-US" sz="28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  <a:hlinkClick r:id="rId2"/>
              </a:rPr>
              <a:t>29xnzxgCx6I</a:t>
            </a:r>
            <a:endParaRPr lang="en-US" sz="2800" b="1" spc="150" dirty="0" smtClean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endParaRPr lang="en-US" sz="28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70101" y="1713720"/>
            <a:ext cx="1446052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</a:rPr>
              <a:t>The </a:t>
            </a:r>
            <a:r>
              <a:rPr lang="en-US" sz="6000" dirty="0">
                <a:solidFill>
                  <a:schemeClr val="accent2"/>
                </a:solidFill>
              </a:rPr>
              <a:t>computer-generated simulation of a three-dimensional image or environment that can be interacted with in a seemingly real or physical way by a person using special electronic equipment, such as a helmet with a screen inside or gloves fitted with sensors</a:t>
            </a:r>
            <a:r>
              <a:rPr lang="en-US" sz="6000" dirty="0" smtClean="0">
                <a:solidFill>
                  <a:schemeClr val="accent2"/>
                </a:solidFill>
              </a:rPr>
              <a:t>.</a:t>
            </a:r>
          </a:p>
          <a:p>
            <a:endParaRPr lang="en-US" sz="6000" dirty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4f10562a-d446-40c7-a0d0-3ea5f5cda53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1713719"/>
            <a:ext cx="15433288" cy="8687727"/>
          </a:xfrm>
          <a:prstGeom prst="rect">
            <a:avLst/>
          </a:prstGeom>
        </p:spPr>
      </p:pic>
      <p:pic>
        <p:nvPicPr>
          <p:cNvPr id="2" name="Picture 1" descr="Screen-Shot-2016-02-02-at-12.09.10-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720"/>
            <a:ext cx="24377650" cy="98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-214478"/>
            <a:ext cx="8543289" cy="642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Major Characteristics of </a:t>
            </a: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Augmented Reality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70101" y="1713720"/>
            <a:ext cx="1446052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</a:rPr>
              <a:t>Graphical Display</a:t>
            </a:r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View of Real World</a:t>
            </a:r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 </a:t>
            </a:r>
            <a:endParaRPr lang="en-US" sz="6000" dirty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2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426723"/>
            <a:ext cx="8543289" cy="514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Gesture and Voice</a:t>
            </a: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Interfaces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pic>
        <p:nvPicPr>
          <p:cNvPr id="2" name="Picture 1" descr="minority-report-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1709125"/>
            <a:ext cx="15433288" cy="92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1067924"/>
            <a:ext cx="8543289" cy="38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Leap Motion</a:t>
            </a: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X Box Connect</a:t>
            </a: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Others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pic>
        <p:nvPicPr>
          <p:cNvPr id="3" name="Picture 2" descr="8682_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143" y="1502762"/>
            <a:ext cx="9590207" cy="7192655"/>
          </a:xfrm>
          <a:prstGeom prst="rect">
            <a:avLst/>
          </a:prstGeom>
        </p:spPr>
      </p:pic>
      <p:pic>
        <p:nvPicPr>
          <p:cNvPr id="4" name="Picture 3" descr="evoluce-winandi-04-03-20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234" y="6686307"/>
            <a:ext cx="11434583" cy="643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1067924"/>
            <a:ext cx="8543289" cy="38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Leap Motion</a:t>
            </a: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X Box Connect</a:t>
            </a: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Others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pic>
        <p:nvPicPr>
          <p:cNvPr id="3" name="Picture 2" descr="8682_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143" y="1502762"/>
            <a:ext cx="9590207" cy="7192655"/>
          </a:xfrm>
          <a:prstGeom prst="rect">
            <a:avLst/>
          </a:prstGeom>
        </p:spPr>
      </p:pic>
      <p:pic>
        <p:nvPicPr>
          <p:cNvPr id="4" name="Picture 3" descr="evoluce-winandi-04-03-20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234" y="6686307"/>
            <a:ext cx="11434583" cy="643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0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1067924"/>
            <a:ext cx="8543289" cy="38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Leap Motion</a:t>
            </a: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X Box Connect</a:t>
            </a: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Others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pic>
        <p:nvPicPr>
          <p:cNvPr id="2" name="Picture 1" descr="38a15165c4d233bc9ef8695da1ddc8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703" y="1687549"/>
            <a:ext cx="13804751" cy="107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401072" y="1709125"/>
            <a:ext cx="8543289" cy="258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AR </a:t>
            </a:r>
            <a:r>
              <a:rPr lang="en-US" sz="9000" b="1" spc="150" dirty="0" err="1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vs</a:t>
            </a:r>
            <a:r>
              <a:rPr lang="en-US" sz="9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 VR</a:t>
            </a:r>
            <a:endParaRPr lang="en-US" sz="9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4596" y="1998456"/>
            <a:ext cx="12188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 smtClean="0">
                <a:solidFill>
                  <a:srgbClr val="009EEB"/>
                </a:solidFill>
              </a:rPr>
              <a:t>Who can explain the difference?</a:t>
            </a:r>
            <a:endParaRPr lang="en-US" sz="4400" dirty="0">
              <a:solidFill>
                <a:srgbClr val="00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9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flipH="1">
            <a:off x="-735978" y="0"/>
            <a:ext cx="13716000" cy="13716000"/>
            <a:chOff x="11753388" y="434356"/>
            <a:chExt cx="13259342" cy="13259342"/>
          </a:xfrm>
        </p:grpSpPr>
        <p:sp>
          <p:nvSpPr>
            <p:cNvPr id="16" name="Teardrop 15"/>
            <p:cNvSpPr/>
            <p:nvPr/>
          </p:nvSpPr>
          <p:spPr>
            <a:xfrm>
              <a:off x="11753388" y="434356"/>
              <a:ext cx="13259342" cy="13259342"/>
            </a:xfrm>
            <a:prstGeom prst="teardrop">
              <a:avLst/>
            </a:prstGeom>
            <a:solidFill>
              <a:schemeClr val="accent2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  <p:sp>
          <p:nvSpPr>
            <p:cNvPr id="20" name="Teardrop 19"/>
            <p:cNvSpPr/>
            <p:nvPr/>
          </p:nvSpPr>
          <p:spPr>
            <a:xfrm>
              <a:off x="12700696" y="1214941"/>
              <a:ext cx="11676954" cy="11676954"/>
            </a:xfrm>
            <a:prstGeom prst="teardrop">
              <a:avLst/>
            </a:prstGeom>
            <a:solidFill>
              <a:schemeClr val="accent2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</p:grpSp>
      <p:sp>
        <p:nvSpPr>
          <p:cNvPr id="22" name="Rectangle 1"/>
          <p:cNvSpPr>
            <a:spLocks/>
          </p:cNvSpPr>
          <p:nvPr/>
        </p:nvSpPr>
        <p:spPr bwMode="auto">
          <a:xfrm>
            <a:off x="1682519" y="5553675"/>
            <a:ext cx="10156627" cy="17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ts val="13500"/>
              </a:lnSpc>
            </a:pPr>
            <a:r>
              <a:rPr lang="en-US" sz="136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Assignment</a:t>
            </a:r>
            <a:endParaRPr lang="en-US" sz="136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1749425" y="8211454"/>
            <a:ext cx="398887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 spc="15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rPr>
              <a:t>Putting into practice</a:t>
            </a:r>
            <a:endParaRPr lang="en-US" sz="4400" spc="1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  <a:sym typeface="Bebas Neue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727123" y="3389967"/>
            <a:ext cx="6084638" cy="6579219"/>
            <a:chOff x="13547420" y="2542475"/>
            <a:chExt cx="10439400" cy="6579219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3547420" y="2542475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3547420" y="9121694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464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358328" y="0"/>
            <a:ext cx="13716000" cy="13716000"/>
            <a:chOff x="11753388" y="434356"/>
            <a:chExt cx="13259342" cy="13259342"/>
          </a:xfrm>
        </p:grpSpPr>
        <p:sp>
          <p:nvSpPr>
            <p:cNvPr id="21" name="Teardrop 20"/>
            <p:cNvSpPr/>
            <p:nvPr/>
          </p:nvSpPr>
          <p:spPr>
            <a:xfrm>
              <a:off x="11753388" y="434356"/>
              <a:ext cx="13259342" cy="13259342"/>
            </a:xfrm>
            <a:prstGeom prst="teardrop">
              <a:avLst/>
            </a:prstGeom>
            <a:solidFill>
              <a:schemeClr val="accent2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  <p:sp>
          <p:nvSpPr>
            <p:cNvPr id="6" name="Teardrop 5"/>
            <p:cNvSpPr/>
            <p:nvPr/>
          </p:nvSpPr>
          <p:spPr>
            <a:xfrm>
              <a:off x="12700696" y="1214941"/>
              <a:ext cx="11676954" cy="11676954"/>
            </a:xfrm>
            <a:prstGeom prst="teardrop">
              <a:avLst/>
            </a:prstGeom>
            <a:solidFill>
              <a:schemeClr val="accent2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Regular" charset="0"/>
              </a:endParaRPr>
            </a:p>
          </p:txBody>
        </p:sp>
      </p:grpSp>
      <p:sp>
        <p:nvSpPr>
          <p:cNvPr id="14" name="Rectangle 1"/>
          <p:cNvSpPr>
            <a:spLocks/>
          </p:cNvSpPr>
          <p:nvPr/>
        </p:nvSpPr>
        <p:spPr bwMode="auto">
          <a:xfrm>
            <a:off x="16560541" y="4688054"/>
            <a:ext cx="6129883" cy="352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>
              <a:lnSpc>
                <a:spcPts val="13500"/>
              </a:lnSpc>
            </a:pPr>
            <a:r>
              <a:rPr lang="en-US" sz="136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A Brief </a:t>
            </a:r>
          </a:p>
          <a:p>
            <a:pPr algn="r">
              <a:lnSpc>
                <a:spcPts val="13500"/>
              </a:lnSpc>
            </a:pPr>
            <a:r>
              <a:rPr lang="en-US" sz="136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36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9521465" y="8211454"/>
            <a:ext cx="312906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3200" spc="15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  <a:sym typeface="Bebas Neue" charset="0"/>
              </a:rPr>
              <a:t>Quick Overview</a:t>
            </a:r>
            <a:endParaRPr lang="en-US" sz="4400" spc="15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  <a:sym typeface="Bebas Neue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521285" y="3389967"/>
            <a:ext cx="6084638" cy="6579219"/>
            <a:chOff x="13547420" y="2542475"/>
            <a:chExt cx="10439400" cy="6579219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13547420" y="2542475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3547420" y="9121694"/>
              <a:ext cx="10439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1a99e6ffcda3a507b1088bd5f6ee40c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" y="2693072"/>
            <a:ext cx="10544639" cy="822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696301"/>
            <a:ext cx="6204756" cy="260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Define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70101" y="2600071"/>
            <a:ext cx="14460521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“In laymen's terms, augmented reality is defined as computer-generated content—which typically includes graphics, audio and other sensory enhancements—that is superimposed over live images to enhance the real world.”</a:t>
            </a:r>
            <a:r>
              <a:rPr lang="en-US" sz="6000" dirty="0">
                <a:solidFill>
                  <a:schemeClr val="accent2"/>
                </a:solidFill>
              </a:rPr>
              <a:t>.</a:t>
            </a:r>
          </a:p>
          <a:p>
            <a:r>
              <a:rPr lang="en-US" sz="6000" dirty="0">
                <a:solidFill>
                  <a:schemeClr val="accent2"/>
                </a:solidFill>
              </a:rPr>
              <a:t> </a:t>
            </a:r>
            <a:r>
              <a:rPr lang="en-US" sz="6000" dirty="0" smtClean="0">
                <a:solidFill>
                  <a:schemeClr val="accent2"/>
                </a:solidFill>
              </a:rPr>
              <a:t>			</a:t>
            </a:r>
            <a:r>
              <a:rPr lang="en-US" sz="6000" dirty="0" smtClean="0">
                <a:solidFill>
                  <a:schemeClr val="accent2"/>
                </a:solidFill>
              </a:rPr>
              <a:t>The Wall Street Journal</a:t>
            </a:r>
            <a:endParaRPr lang="en-US" sz="6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6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1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Back to the Future?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4821" y="6797419"/>
            <a:ext cx="5704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Terminator, 1984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1429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799" y="3524564"/>
            <a:ext cx="15314851" cy="860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More Movies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4821" y="6797419"/>
            <a:ext cx="57049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Iron Man, 2008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https://www.youtube.com/watch?v=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7Nz4c0DqW7k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heads-up-display-iron-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3635119"/>
            <a:ext cx="15454338" cy="62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9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Like the movies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4821" y="6797419"/>
            <a:ext cx="57049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HUD Cockpit 2009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hud-a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62" y="1677191"/>
            <a:ext cx="15433288" cy="1140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3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AR </a:t>
            </a: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70101" y="2600071"/>
            <a:ext cx="14460521" cy="1578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</a:rPr>
              <a:t>1990 Boeing Researcher</a:t>
            </a:r>
            <a:r>
              <a:rPr lang="en-US" sz="6000" dirty="0" smtClean="0">
                <a:solidFill>
                  <a:schemeClr val="accent2"/>
                </a:solidFill>
              </a:rPr>
              <a:t> coined phrase</a:t>
            </a:r>
          </a:p>
          <a:p>
            <a:endParaRPr lang="en-US" sz="6000" dirty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1992 Heads Up Display for Fighter Jets</a:t>
            </a: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1999 NASA Starts Using HUD</a:t>
            </a:r>
          </a:p>
          <a:p>
            <a:endParaRPr lang="en-US" sz="6000" dirty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2004 Research on Cell phones</a:t>
            </a:r>
          </a:p>
          <a:p>
            <a:endParaRPr lang="en-US" sz="6000" dirty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2008 Washington Post Stadium</a:t>
            </a:r>
          </a:p>
          <a:p>
            <a:endParaRPr lang="en-US" sz="6000" dirty="0">
              <a:solidFill>
                <a:schemeClr val="accent2"/>
              </a:solidFill>
            </a:endParaRPr>
          </a:p>
          <a:p>
            <a:r>
              <a:rPr lang="en-US" sz="6000" dirty="0" smtClean="0">
                <a:solidFill>
                  <a:schemeClr val="accent2"/>
                </a:solidFill>
              </a:rPr>
              <a:t>2014 Google Glass</a:t>
            </a:r>
          </a:p>
          <a:p>
            <a:endParaRPr lang="en-US" sz="6000" dirty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 smtClean="0">
              <a:solidFill>
                <a:schemeClr val="accent2"/>
              </a:solidFill>
            </a:endParaRPr>
          </a:p>
          <a:p>
            <a:endParaRPr lang="en-US" sz="6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6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8944362" cy="13716000"/>
          </a:xfrm>
          <a:prstGeom prst="rect">
            <a:avLst/>
          </a:prstGeom>
          <a:solidFill>
            <a:schemeClr val="accent2">
              <a:alpha val="64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6383" tIns="96383" rIns="96383" bIns="96383" numCol="1" spcCol="2539" anchor="ctr" anchorCtr="0">
            <a:noAutofit/>
          </a:bodyPr>
          <a:lstStyle/>
          <a:p>
            <a:pPr defTabSz="189610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704821" y="1055100"/>
            <a:ext cx="6204756" cy="388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0000"/>
              </a:lnSpc>
            </a:pP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Brief</a:t>
            </a:r>
          </a:p>
          <a:p>
            <a:pPr>
              <a:lnSpc>
                <a:spcPts val="10000"/>
              </a:lnSpc>
            </a:pPr>
            <a:r>
              <a:rPr lang="en-US" sz="10000" b="1" spc="150" dirty="0" smtClean="0">
                <a:solidFill>
                  <a:schemeClr val="bg1"/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History</a:t>
            </a:r>
            <a:endParaRPr lang="en-US" sz="10000" b="1" spc="150" dirty="0">
              <a:solidFill>
                <a:schemeClr val="bg1"/>
              </a:solidFill>
              <a:latin typeface="Source Sans Pro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4821" y="6797419"/>
            <a:ext cx="5704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1985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5" descr="Augmented-Reality-Timelin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3306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9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0178B6"/>
      </a:accent1>
      <a:accent2>
        <a:srgbClr val="009EEB"/>
      </a:accent2>
      <a:accent3>
        <a:srgbClr val="424F5A"/>
      </a:accent3>
      <a:accent4>
        <a:srgbClr val="0178B6"/>
      </a:accent4>
      <a:accent5>
        <a:srgbClr val="C1CEDA"/>
      </a:accent5>
      <a:accent6>
        <a:srgbClr val="009EEB"/>
      </a:accent6>
      <a:hlink>
        <a:srgbClr val="0C61A3"/>
      </a:hlink>
      <a:folHlink>
        <a:srgbClr val="1087E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34606</TotalTime>
  <Words>403</Words>
  <Application>Microsoft Macintosh PowerPoint</Application>
  <PresentationFormat>Custom</PresentationFormat>
  <Paragraphs>138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Rocketo Graphics</dc:creator>
  <cp:keywords/>
  <dc:description/>
  <cp:lastModifiedBy>School of Journalism</cp:lastModifiedBy>
  <cp:revision>6286</cp:revision>
  <dcterms:created xsi:type="dcterms:W3CDTF">2014-11-12T21:47:38Z</dcterms:created>
  <dcterms:modified xsi:type="dcterms:W3CDTF">2016-09-07T13:13:37Z</dcterms:modified>
  <cp:category/>
</cp:coreProperties>
</file>